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4"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E35B33-3649-4EEB-AD83-E41E7994FDA9}" type="datetimeFigureOut">
              <a:rPr lang="en-US" smtClean="0"/>
              <a:pPr/>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4904E-E883-4D91-A1C3-CE156F9ACC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E35B33-3649-4EEB-AD83-E41E7994FDA9}" type="datetimeFigureOut">
              <a:rPr lang="en-US" smtClean="0"/>
              <a:pPr/>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4904E-E883-4D91-A1C3-CE156F9ACC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E35B33-3649-4EEB-AD83-E41E7994FDA9}" type="datetimeFigureOut">
              <a:rPr lang="en-US" smtClean="0"/>
              <a:pPr/>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4904E-E883-4D91-A1C3-CE156F9ACC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E35B33-3649-4EEB-AD83-E41E7994FDA9}" type="datetimeFigureOut">
              <a:rPr lang="en-US" smtClean="0"/>
              <a:pPr/>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4904E-E883-4D91-A1C3-CE156F9ACC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E35B33-3649-4EEB-AD83-E41E7994FDA9}" type="datetimeFigureOut">
              <a:rPr lang="en-US" smtClean="0"/>
              <a:pPr/>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4904E-E883-4D91-A1C3-CE156F9ACC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E35B33-3649-4EEB-AD83-E41E7994FDA9}" type="datetimeFigureOut">
              <a:rPr lang="en-US" smtClean="0"/>
              <a:pPr/>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84904E-E883-4D91-A1C3-CE156F9ACC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E35B33-3649-4EEB-AD83-E41E7994FDA9}" type="datetimeFigureOut">
              <a:rPr lang="en-US" smtClean="0"/>
              <a:pPr/>
              <a:t>2/21/2020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84904E-E883-4D91-A1C3-CE156F9ACC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E35B33-3649-4EEB-AD83-E41E7994FDA9}" type="datetimeFigureOut">
              <a:rPr lang="en-US" smtClean="0"/>
              <a:pPr/>
              <a:t>2/21/2020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84904E-E883-4D91-A1C3-CE156F9ACC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E35B33-3649-4EEB-AD83-E41E7994FDA9}" type="datetimeFigureOut">
              <a:rPr lang="en-US" smtClean="0"/>
              <a:pPr/>
              <a:t>2/21/2020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84904E-E883-4D91-A1C3-CE156F9ACC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E35B33-3649-4EEB-AD83-E41E7994FDA9}" type="datetimeFigureOut">
              <a:rPr lang="en-US" smtClean="0"/>
              <a:pPr/>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84904E-E883-4D91-A1C3-CE156F9ACC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E35B33-3649-4EEB-AD83-E41E7994FDA9}" type="datetimeFigureOut">
              <a:rPr lang="en-US" smtClean="0"/>
              <a:pPr/>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84904E-E883-4D91-A1C3-CE156F9ACC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E35B33-3649-4EEB-AD83-E41E7994FDA9}" type="datetimeFigureOut">
              <a:rPr lang="en-US" smtClean="0"/>
              <a:pPr/>
              <a:t>2/21/2020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84904E-E883-4D91-A1C3-CE156F9ACC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8.xml"/><Relationship Id="rId5" Type="http://schemas.openxmlformats.org/officeDocument/2006/relationships/image" Target="../media/image7.jpe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2020 JUDGES’ SYMPOSIUM &amp; WORKSHOP</a:t>
            </a:r>
            <a:endParaRPr lang="en-US" dirty="0"/>
          </a:p>
        </p:txBody>
      </p:sp>
      <p:sp>
        <p:nvSpPr>
          <p:cNvPr id="3" name="Subtitle 2"/>
          <p:cNvSpPr>
            <a:spLocks noGrp="1"/>
          </p:cNvSpPr>
          <p:nvPr>
            <p:ph type="subTitle" idx="1"/>
          </p:nvPr>
        </p:nvSpPr>
        <p:spPr/>
        <p:txBody>
          <a:bodyPr/>
          <a:lstStyle/>
          <a:p>
            <a:r>
              <a:rPr lang="en-US" dirty="0" smtClean="0"/>
              <a:t>Under the directorship of SACC’s Independent Judges Network Panel of Judges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869950"/>
          </a:xfrm>
        </p:spPr>
        <p:txBody>
          <a:bodyPr/>
          <a:lstStyle/>
          <a:p>
            <a:pPr algn="ctr"/>
            <a:r>
              <a:rPr lang="en-US" dirty="0" smtClean="0"/>
              <a:t>The Venue</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a:p>
        </p:txBody>
      </p:sp>
      <p:sp>
        <p:nvSpPr>
          <p:cNvPr id="4" name="Text Placeholder 3"/>
          <p:cNvSpPr>
            <a:spLocks noGrp="1"/>
          </p:cNvSpPr>
          <p:nvPr>
            <p:ph type="body" sz="half" idx="2"/>
          </p:nvPr>
        </p:nvSpPr>
        <p:spPr/>
        <p:txBody>
          <a:bodyPr/>
          <a:lstStyle/>
          <a:p>
            <a:endParaRPr lang="en-US" dirty="0" smtClean="0"/>
          </a:p>
          <a:p>
            <a:endParaRPr lang="en-US" dirty="0"/>
          </a:p>
          <a:p>
            <a:endParaRPr lang="en-US" dirty="0" smtClean="0"/>
          </a:p>
          <a:p>
            <a:endParaRPr lang="en-US" dirty="0"/>
          </a:p>
          <a:p>
            <a:r>
              <a:rPr lang="en-US" dirty="0" smtClean="0"/>
              <a:t>This year’s event was held at the Pretoria Sailing Club  off </a:t>
            </a:r>
            <a:r>
              <a:rPr lang="en-US" dirty="0" err="1" smtClean="0"/>
              <a:t>Nellmapius</a:t>
            </a:r>
            <a:r>
              <a:rPr lang="en-US" dirty="0" smtClean="0"/>
              <a:t> Drive, south east of Pretoria. The club and its grounds are on the shores of the </a:t>
            </a:r>
            <a:r>
              <a:rPr lang="en-US" dirty="0" err="1" smtClean="0"/>
              <a:t>Rietvlei</a:t>
            </a:r>
            <a:r>
              <a:rPr lang="en-US" dirty="0" smtClean="0"/>
              <a:t> Dam which is within the </a:t>
            </a:r>
            <a:r>
              <a:rPr lang="en-US" dirty="0" err="1" smtClean="0"/>
              <a:t>Rietvlei</a:t>
            </a:r>
            <a:r>
              <a:rPr lang="en-US" dirty="0" smtClean="0"/>
              <a:t> Nature Reserve, the largest urban Nature Reserve in South Africa.</a:t>
            </a:r>
            <a:endParaRPr lang="en-US" dirty="0"/>
          </a:p>
        </p:txBody>
      </p:sp>
      <p:pic>
        <p:nvPicPr>
          <p:cNvPr id="5" name="Picture 4" descr="Clubhouse_4.jpg"/>
          <p:cNvPicPr>
            <a:picLocks noChangeAspect="1"/>
          </p:cNvPicPr>
          <p:nvPr/>
        </p:nvPicPr>
        <p:blipFill>
          <a:blip r:embed="rId2" cstate="print"/>
          <a:stretch>
            <a:fillRect/>
          </a:stretch>
        </p:blipFill>
        <p:spPr>
          <a:xfrm>
            <a:off x="3581400" y="1447800"/>
            <a:ext cx="5105400" cy="38290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717550"/>
          </a:xfrm>
        </p:spPr>
        <p:txBody>
          <a:bodyPr/>
          <a:lstStyle/>
          <a:p>
            <a:pPr algn="ctr"/>
            <a:r>
              <a:rPr lang="en-US" dirty="0" smtClean="0"/>
              <a:t>Venue at night</a:t>
            </a:r>
            <a:endParaRPr lang="en-US" dirty="0"/>
          </a:p>
        </p:txBody>
      </p:sp>
      <p:pic>
        <p:nvPicPr>
          <p:cNvPr id="5" name="Content Placeholder 4" descr="Lake.jpg"/>
          <p:cNvPicPr>
            <a:picLocks noGrp="1" noChangeAspect="1"/>
          </p:cNvPicPr>
          <p:nvPr>
            <p:ph idx="1"/>
          </p:nvPr>
        </p:nvPicPr>
        <p:blipFill>
          <a:blip r:embed="rId2" cstate="print"/>
          <a:stretch>
            <a:fillRect/>
          </a:stretch>
        </p:blipFill>
        <p:spPr>
          <a:xfrm>
            <a:off x="4572000" y="533400"/>
            <a:ext cx="3750733" cy="2813050"/>
          </a:xfrm>
        </p:spPr>
      </p:pic>
      <p:sp>
        <p:nvSpPr>
          <p:cNvPr id="4" name="Text Placeholder 3"/>
          <p:cNvSpPr>
            <a:spLocks noGrp="1"/>
          </p:cNvSpPr>
          <p:nvPr>
            <p:ph type="body" sz="half" idx="2"/>
          </p:nvPr>
        </p:nvSpPr>
        <p:spPr/>
        <p:txBody>
          <a:bodyPr/>
          <a:lstStyle/>
          <a:p>
            <a:endParaRPr lang="en-US" dirty="0" smtClean="0"/>
          </a:p>
          <a:p>
            <a:r>
              <a:rPr lang="en-US" dirty="0" smtClean="0"/>
              <a:t>The lights reflecting off the dam make for a magical experience for the SACC Judges who attended the Symposium and Workshop.</a:t>
            </a:r>
          </a:p>
          <a:p>
            <a:endParaRPr lang="en-US" dirty="0" smtClean="0"/>
          </a:p>
          <a:p>
            <a:endParaRPr lang="en-US" dirty="0"/>
          </a:p>
          <a:p>
            <a:endParaRPr lang="en-US" dirty="0"/>
          </a:p>
          <a:p>
            <a:endParaRPr lang="en-US" dirty="0" smtClean="0"/>
          </a:p>
          <a:p>
            <a:endParaRPr lang="en-US" dirty="0" smtClean="0"/>
          </a:p>
          <a:p>
            <a:endParaRPr lang="en-US" dirty="0"/>
          </a:p>
          <a:p>
            <a:endParaRPr lang="en-US" dirty="0"/>
          </a:p>
          <a:p>
            <a:endParaRPr lang="en-US" dirty="0" smtClean="0"/>
          </a:p>
          <a:p>
            <a:r>
              <a:rPr lang="en-US" dirty="0" smtClean="0"/>
              <a:t>The Judges relaxing around the table.</a:t>
            </a:r>
            <a:endParaRPr lang="en-US" dirty="0"/>
          </a:p>
        </p:txBody>
      </p:sp>
      <p:pic>
        <p:nvPicPr>
          <p:cNvPr id="3074" name="Picture 2" descr="C:\Users\Ngaio\Pictures\Judges Symposium\Waiting for Food.jpg"/>
          <p:cNvPicPr>
            <a:picLocks noChangeAspect="1" noChangeArrowheads="1"/>
          </p:cNvPicPr>
          <p:nvPr/>
        </p:nvPicPr>
        <p:blipFill>
          <a:blip r:embed="rId3" cstate="print"/>
          <a:srcRect/>
          <a:stretch>
            <a:fillRect/>
          </a:stretch>
        </p:blipFill>
        <p:spPr bwMode="auto">
          <a:xfrm>
            <a:off x="4572000" y="3581400"/>
            <a:ext cx="3733800" cy="28003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717550"/>
          </a:xfrm>
        </p:spPr>
        <p:txBody>
          <a:bodyPr/>
          <a:lstStyle/>
          <a:p>
            <a:pPr algn="ctr"/>
            <a:r>
              <a:rPr lang="en-US" dirty="0" smtClean="0"/>
              <a:t>The Team</a:t>
            </a:r>
            <a:endParaRPr lang="en-US" dirty="0"/>
          </a:p>
        </p:txBody>
      </p:sp>
      <p:sp>
        <p:nvSpPr>
          <p:cNvPr id="4" name="Text Placeholder 3"/>
          <p:cNvSpPr>
            <a:spLocks noGrp="1"/>
          </p:cNvSpPr>
          <p:nvPr>
            <p:ph type="body" sz="half" idx="2"/>
          </p:nvPr>
        </p:nvSpPr>
        <p:spPr/>
        <p:txBody>
          <a:bodyPr/>
          <a:lstStyle/>
          <a:p>
            <a:r>
              <a:rPr lang="en-US" dirty="0" smtClean="0"/>
              <a:t>Rita Wiseman ,Chairperson  of Judges’ Council and Treasurer of  the Independent Judges Network Panel.</a:t>
            </a:r>
          </a:p>
          <a:p>
            <a:endParaRPr lang="en-US" dirty="0"/>
          </a:p>
          <a:p>
            <a:r>
              <a:rPr lang="en-US" dirty="0" smtClean="0"/>
              <a:t>Shirley Addison, Secretary of Judges’ Council and Chairperson of the Independent Judges Network Panel.</a:t>
            </a:r>
          </a:p>
          <a:p>
            <a:endParaRPr lang="en-US" dirty="0"/>
          </a:p>
          <a:p>
            <a:r>
              <a:rPr lang="en-US" dirty="0" smtClean="0"/>
              <a:t>Daniel </a:t>
            </a:r>
            <a:r>
              <a:rPr lang="en-US" dirty="0" err="1" smtClean="0"/>
              <a:t>Germishuys</a:t>
            </a:r>
            <a:r>
              <a:rPr lang="en-US" dirty="0" smtClean="0"/>
              <a:t>, Judges’ Council Member and Secretary of the Independent Judges Network Panel.</a:t>
            </a:r>
          </a:p>
          <a:p>
            <a:endParaRPr lang="en-US" dirty="0"/>
          </a:p>
          <a:p>
            <a:r>
              <a:rPr lang="en-US" dirty="0" smtClean="0"/>
              <a:t>Dina </a:t>
            </a:r>
            <a:r>
              <a:rPr lang="en-US" dirty="0" err="1" smtClean="0"/>
              <a:t>Freitas</a:t>
            </a:r>
            <a:r>
              <a:rPr lang="en-US" dirty="0" smtClean="0"/>
              <a:t>, Judges’ Council Member and Member of the Independent Judges Network Panel.</a:t>
            </a:r>
            <a:endParaRPr lang="en-US" dirty="0"/>
          </a:p>
        </p:txBody>
      </p:sp>
      <p:pic>
        <p:nvPicPr>
          <p:cNvPr id="1026" name="Picture 2" descr="C:\Users\Ngaio\Pictures\Judges Symposium\Shirley%20Addison_PNG.bmp"/>
          <p:cNvPicPr>
            <a:picLocks noGrp="1" noChangeAspect="1" noChangeArrowheads="1"/>
          </p:cNvPicPr>
          <p:nvPr>
            <p:ph idx="1"/>
          </p:nvPr>
        </p:nvPicPr>
        <p:blipFill>
          <a:blip r:embed="rId2" cstate="print"/>
          <a:srcRect/>
          <a:stretch>
            <a:fillRect/>
          </a:stretch>
        </p:blipFill>
        <p:spPr bwMode="auto">
          <a:xfrm>
            <a:off x="6324600" y="1295399"/>
            <a:ext cx="1828800" cy="1848051"/>
          </a:xfrm>
          <a:prstGeom prst="rect">
            <a:avLst/>
          </a:prstGeom>
          <a:noFill/>
        </p:spPr>
      </p:pic>
      <p:pic>
        <p:nvPicPr>
          <p:cNvPr id="1030" name="Picture 6" descr="C:\Users\Ngaio\Pictures\Judges Symposium\Daniel%20Germishuys (2).bmp"/>
          <p:cNvPicPr>
            <a:picLocks noChangeAspect="1" noChangeArrowheads="1"/>
          </p:cNvPicPr>
          <p:nvPr/>
        </p:nvPicPr>
        <p:blipFill>
          <a:blip r:embed="rId3" cstate="print"/>
          <a:srcRect/>
          <a:stretch>
            <a:fillRect/>
          </a:stretch>
        </p:blipFill>
        <p:spPr bwMode="auto">
          <a:xfrm>
            <a:off x="4114800" y="3657600"/>
            <a:ext cx="1828800" cy="1828800"/>
          </a:xfrm>
          <a:prstGeom prst="rect">
            <a:avLst/>
          </a:prstGeom>
          <a:noFill/>
        </p:spPr>
      </p:pic>
      <p:pic>
        <p:nvPicPr>
          <p:cNvPr id="1032" name="Picture 8" descr="C:\Users\Ngaio\Pictures\Judges Symposium\Dinorah(Dina)%20Da%20Cunha%20e%20Freitas (2).bmp"/>
          <p:cNvPicPr>
            <a:picLocks noChangeAspect="1" noChangeArrowheads="1"/>
          </p:cNvPicPr>
          <p:nvPr/>
        </p:nvPicPr>
        <p:blipFill>
          <a:blip r:embed="rId4" cstate="print"/>
          <a:srcRect/>
          <a:stretch>
            <a:fillRect/>
          </a:stretch>
        </p:blipFill>
        <p:spPr bwMode="auto">
          <a:xfrm>
            <a:off x="6324600" y="3657600"/>
            <a:ext cx="1828800" cy="1828800"/>
          </a:xfrm>
          <a:prstGeom prst="rect">
            <a:avLst/>
          </a:prstGeom>
          <a:noFill/>
        </p:spPr>
      </p:pic>
      <p:pic>
        <p:nvPicPr>
          <p:cNvPr id="3" name="Picture 2" descr="C:\Users\Ngaio\Pictures\Judges Symposium\Rita.jpg"/>
          <p:cNvPicPr>
            <a:picLocks noChangeAspect="1" noChangeArrowheads="1"/>
          </p:cNvPicPr>
          <p:nvPr/>
        </p:nvPicPr>
        <p:blipFill>
          <a:blip r:embed="rId5" cstate="print"/>
          <a:srcRect/>
          <a:stretch>
            <a:fillRect/>
          </a:stretch>
        </p:blipFill>
        <p:spPr bwMode="auto">
          <a:xfrm>
            <a:off x="4172491" y="1295400"/>
            <a:ext cx="1771109" cy="18288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717550"/>
          </a:xfrm>
        </p:spPr>
        <p:txBody>
          <a:bodyPr/>
          <a:lstStyle/>
          <a:p>
            <a:r>
              <a:rPr lang="en-US" dirty="0" smtClean="0"/>
              <a:t>Presentations given by:</a:t>
            </a:r>
            <a:endParaRPr lang="en-US" dirty="0"/>
          </a:p>
        </p:txBody>
      </p:sp>
      <p:sp>
        <p:nvSpPr>
          <p:cNvPr id="4" name="Text Placeholder 3"/>
          <p:cNvSpPr>
            <a:spLocks noGrp="1"/>
          </p:cNvSpPr>
          <p:nvPr>
            <p:ph type="body" sz="half" idx="2"/>
          </p:nvPr>
        </p:nvSpPr>
        <p:spPr>
          <a:xfrm>
            <a:off x="457200" y="1143000"/>
            <a:ext cx="3008313" cy="5181600"/>
          </a:xfrm>
        </p:spPr>
        <p:txBody>
          <a:bodyPr>
            <a:normAutofit lnSpcReduction="10000"/>
          </a:bodyPr>
          <a:lstStyle/>
          <a:p>
            <a:r>
              <a:rPr lang="en-US" b="1" dirty="0" smtClean="0"/>
              <a:t>Ingrid de Wet</a:t>
            </a:r>
          </a:p>
          <a:p>
            <a:endParaRPr lang="en-US" sz="1000" dirty="0"/>
          </a:p>
          <a:p>
            <a:r>
              <a:rPr lang="en-US" dirty="0" smtClean="0"/>
              <a:t>Ingrid is  a senior judge and tutor from the Gauteng Panel of Judges.</a:t>
            </a:r>
          </a:p>
          <a:p>
            <a:endParaRPr lang="en-US" sz="1000" dirty="0" smtClean="0"/>
          </a:p>
          <a:p>
            <a:r>
              <a:rPr lang="en-US" b="1" dirty="0" smtClean="0"/>
              <a:t>Elizabeth van </a:t>
            </a:r>
            <a:r>
              <a:rPr lang="en-US" b="1" dirty="0" err="1" smtClean="0"/>
              <a:t>Renen</a:t>
            </a:r>
            <a:endParaRPr lang="en-US" b="1" dirty="0" smtClean="0"/>
          </a:p>
          <a:p>
            <a:endParaRPr lang="en-US" sz="1000" dirty="0"/>
          </a:p>
          <a:p>
            <a:r>
              <a:rPr lang="en-US" dirty="0" smtClean="0"/>
              <a:t>Elizabeth is a senior judge from the Gauteng panel of Judges.</a:t>
            </a:r>
          </a:p>
          <a:p>
            <a:endParaRPr lang="en-US" sz="1000" dirty="0"/>
          </a:p>
          <a:p>
            <a:r>
              <a:rPr lang="en-US" b="1" dirty="0" smtClean="0"/>
              <a:t>Jan van Rooyen</a:t>
            </a:r>
          </a:p>
          <a:p>
            <a:endParaRPr lang="en-US" sz="1000" dirty="0"/>
          </a:p>
          <a:p>
            <a:r>
              <a:rPr lang="en-US" dirty="0" smtClean="0"/>
              <a:t>Jan is a senior judge and tutor from the </a:t>
            </a:r>
            <a:r>
              <a:rPr lang="en-US" dirty="0" err="1" smtClean="0"/>
              <a:t>KwaZulu</a:t>
            </a:r>
            <a:r>
              <a:rPr lang="en-US" dirty="0" smtClean="0"/>
              <a:t> Natal Panel of Judges.</a:t>
            </a:r>
          </a:p>
          <a:p>
            <a:endParaRPr lang="en-US" sz="1000" dirty="0"/>
          </a:p>
          <a:p>
            <a:r>
              <a:rPr lang="en-US" b="1" dirty="0" smtClean="0"/>
              <a:t>Karen </a:t>
            </a:r>
            <a:r>
              <a:rPr lang="en-US" b="1" dirty="0" err="1" smtClean="0"/>
              <a:t>Pepler</a:t>
            </a:r>
            <a:endParaRPr lang="en-US" b="1" dirty="0" smtClean="0"/>
          </a:p>
          <a:p>
            <a:endParaRPr lang="en-US" sz="1000" dirty="0"/>
          </a:p>
          <a:p>
            <a:r>
              <a:rPr lang="en-US" dirty="0" smtClean="0"/>
              <a:t>Karen is a senior judge and tutor from </a:t>
            </a:r>
            <a:r>
              <a:rPr lang="en-US" dirty="0" smtClean="0"/>
              <a:t>the </a:t>
            </a:r>
            <a:r>
              <a:rPr lang="en-US" dirty="0" smtClean="0"/>
              <a:t>Gauteng Panel of Judges</a:t>
            </a:r>
            <a:r>
              <a:rPr lang="en-US" dirty="0" smtClean="0"/>
              <a:t>.</a:t>
            </a:r>
          </a:p>
          <a:p>
            <a:endParaRPr lang="en-US" sz="1000" dirty="0" smtClean="0"/>
          </a:p>
          <a:p>
            <a:r>
              <a:rPr lang="en-US" b="1" dirty="0" err="1" smtClean="0"/>
              <a:t>Lashan</a:t>
            </a:r>
            <a:r>
              <a:rPr lang="en-US" b="1" dirty="0" smtClean="0"/>
              <a:t> </a:t>
            </a:r>
            <a:r>
              <a:rPr lang="en-US" b="1" dirty="0" err="1" smtClean="0"/>
              <a:t>Moodley</a:t>
            </a:r>
            <a:r>
              <a:rPr lang="en-US" b="1" dirty="0" smtClean="0"/>
              <a:t> Singh</a:t>
            </a:r>
          </a:p>
          <a:p>
            <a:endParaRPr lang="en-US" sz="1000" dirty="0" smtClean="0"/>
          </a:p>
          <a:p>
            <a:r>
              <a:rPr lang="en-US" dirty="0" smtClean="0"/>
              <a:t>Chairperson and </a:t>
            </a:r>
            <a:r>
              <a:rPr lang="en-US" dirty="0" err="1" smtClean="0"/>
              <a:t>Speciality</a:t>
            </a:r>
            <a:r>
              <a:rPr lang="en-US" dirty="0" smtClean="0"/>
              <a:t> Judge from the </a:t>
            </a:r>
            <a:r>
              <a:rPr lang="en-US" dirty="0" err="1" smtClean="0"/>
              <a:t>KwaZulu</a:t>
            </a:r>
            <a:r>
              <a:rPr lang="en-US" dirty="0" smtClean="0"/>
              <a:t> Natal Panel of Judges.</a:t>
            </a:r>
            <a:endParaRPr lang="en-US" dirty="0"/>
          </a:p>
        </p:txBody>
      </p:sp>
      <p:pic>
        <p:nvPicPr>
          <p:cNvPr id="2050" name="Picture 2" descr="C:\Users\Ngaio\Pictures\Judges Symposium\Ingrid%20de%20Wet.bmp"/>
          <p:cNvPicPr>
            <a:picLocks noGrp="1" noChangeAspect="1" noChangeArrowheads="1"/>
          </p:cNvPicPr>
          <p:nvPr>
            <p:ph idx="1"/>
          </p:nvPr>
        </p:nvPicPr>
        <p:blipFill>
          <a:blip r:embed="rId2" cstate="print"/>
          <a:srcRect/>
          <a:stretch>
            <a:fillRect/>
          </a:stretch>
        </p:blipFill>
        <p:spPr bwMode="auto">
          <a:xfrm>
            <a:off x="3962400" y="685800"/>
            <a:ext cx="1752600" cy="1752600"/>
          </a:xfrm>
          <a:prstGeom prst="rect">
            <a:avLst/>
          </a:prstGeom>
          <a:noFill/>
        </p:spPr>
      </p:pic>
      <p:pic>
        <p:nvPicPr>
          <p:cNvPr id="2051" name="Picture 3" descr="C:\Users\Ngaio\Pictures\Judges Symposium\Elizabeth%20Van%20Renen.bmp"/>
          <p:cNvPicPr>
            <a:picLocks noChangeAspect="1" noChangeArrowheads="1"/>
          </p:cNvPicPr>
          <p:nvPr/>
        </p:nvPicPr>
        <p:blipFill>
          <a:blip r:embed="rId3" cstate="print"/>
          <a:srcRect/>
          <a:stretch>
            <a:fillRect/>
          </a:stretch>
        </p:blipFill>
        <p:spPr bwMode="auto">
          <a:xfrm>
            <a:off x="6934200" y="685800"/>
            <a:ext cx="1676400" cy="1676400"/>
          </a:xfrm>
          <a:prstGeom prst="rect">
            <a:avLst/>
          </a:prstGeom>
          <a:noFill/>
        </p:spPr>
      </p:pic>
      <p:pic>
        <p:nvPicPr>
          <p:cNvPr id="2052" name="Picture 4" descr="C:\Users\Ngaio\Pictures\Judges Symposium\Jan%20van%20Rooyen.bmp"/>
          <p:cNvPicPr>
            <a:picLocks noChangeAspect="1" noChangeArrowheads="1"/>
          </p:cNvPicPr>
          <p:nvPr/>
        </p:nvPicPr>
        <p:blipFill>
          <a:blip r:embed="rId4" cstate="print"/>
          <a:srcRect/>
          <a:stretch>
            <a:fillRect/>
          </a:stretch>
        </p:blipFill>
        <p:spPr bwMode="auto">
          <a:xfrm>
            <a:off x="5562600" y="2514600"/>
            <a:ext cx="1676400" cy="1676400"/>
          </a:xfrm>
          <a:prstGeom prst="rect">
            <a:avLst/>
          </a:prstGeom>
          <a:noFill/>
        </p:spPr>
      </p:pic>
      <p:pic>
        <p:nvPicPr>
          <p:cNvPr id="2053" name="Picture 5" descr="C:\Users\Ngaio\Pictures\Judges Symposium\Karen%20Pepler.bmp"/>
          <p:cNvPicPr>
            <a:picLocks noChangeAspect="1" noChangeArrowheads="1"/>
          </p:cNvPicPr>
          <p:nvPr/>
        </p:nvPicPr>
        <p:blipFill>
          <a:blip r:embed="rId5" cstate="print"/>
          <a:srcRect/>
          <a:stretch>
            <a:fillRect/>
          </a:stretch>
        </p:blipFill>
        <p:spPr bwMode="auto">
          <a:xfrm>
            <a:off x="4114800" y="4267200"/>
            <a:ext cx="1676400" cy="1676400"/>
          </a:xfrm>
          <a:prstGeom prst="rect">
            <a:avLst/>
          </a:prstGeom>
          <a:noFill/>
        </p:spPr>
      </p:pic>
      <p:pic>
        <p:nvPicPr>
          <p:cNvPr id="3" name="Picture 2" descr="C:\Users\Ngaio\Pictures\Judges Symposium\lashan.bmp"/>
          <p:cNvPicPr>
            <a:picLocks noChangeAspect="1" noChangeArrowheads="1"/>
          </p:cNvPicPr>
          <p:nvPr/>
        </p:nvPicPr>
        <p:blipFill>
          <a:blip r:embed="rId6" cstate="print"/>
          <a:srcRect/>
          <a:stretch>
            <a:fillRect/>
          </a:stretch>
        </p:blipFill>
        <p:spPr bwMode="auto">
          <a:xfrm>
            <a:off x="6934200" y="4267200"/>
            <a:ext cx="1676400" cy="1676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715000"/>
            <a:ext cx="6400800" cy="381000"/>
          </a:xfrm>
        </p:spPr>
        <p:txBody>
          <a:bodyPr>
            <a:normAutofit fontScale="90000"/>
          </a:bodyPr>
          <a:lstStyle/>
          <a:p>
            <a:r>
              <a:rPr lang="en-US" dirty="0" smtClean="0"/>
              <a:t>Judges  &amp; students who attended the Symposium and Workshop</a:t>
            </a:r>
            <a:endParaRPr lang="en-US" dirty="0"/>
          </a:p>
        </p:txBody>
      </p:sp>
      <p:pic>
        <p:nvPicPr>
          <p:cNvPr id="5" name="Picture Placeholder 4" descr="IMG_2291.jpg"/>
          <p:cNvPicPr>
            <a:picLocks noGrp="1" noChangeAspect="1"/>
          </p:cNvPicPr>
          <p:nvPr>
            <p:ph type="pic" idx="1"/>
          </p:nvPr>
        </p:nvPicPr>
        <p:blipFill>
          <a:blip r:embed="rId2" cstate="print"/>
          <a:srcRect/>
          <a:stretch>
            <a:fillRect/>
          </a:stretch>
        </p:blipFill>
        <p:spPr>
          <a:xfrm>
            <a:off x="1371600" y="762000"/>
            <a:ext cx="6400800" cy="48006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Judge’s feedback </a:t>
            </a:r>
            <a:endParaRPr lang="en-US" dirty="0"/>
          </a:p>
        </p:txBody>
      </p:sp>
      <p:sp>
        <p:nvSpPr>
          <p:cNvPr id="3" name="Content Placeholder 2"/>
          <p:cNvSpPr>
            <a:spLocks noGrp="1"/>
          </p:cNvSpPr>
          <p:nvPr>
            <p:ph sz="half" idx="1"/>
          </p:nvPr>
        </p:nvSpPr>
        <p:spPr/>
        <p:txBody>
          <a:bodyPr>
            <a:normAutofit lnSpcReduction="10000"/>
          </a:bodyPr>
          <a:lstStyle/>
          <a:p>
            <a:r>
              <a:rPr lang="en-US" sz="1600" i="1" dirty="0" smtClean="0">
                <a:solidFill>
                  <a:srgbClr val="0000FF"/>
                </a:solidFill>
              </a:rPr>
              <a:t>Thank you to IJN panel members for a lovely symposium. A really productive two days and lovely to be together again. Thanks for the lovely meals we had right through the 2 days. Hard to beat in future. May everyone arrive safely home.</a:t>
            </a:r>
          </a:p>
          <a:p>
            <a:r>
              <a:rPr lang="en-US" sz="1600" dirty="0" smtClean="0"/>
              <a:t>From the Ingrid de Wet, GPJ.</a:t>
            </a:r>
          </a:p>
          <a:p>
            <a:endParaRPr lang="en-US" sz="1600" dirty="0" smtClean="0"/>
          </a:p>
          <a:p>
            <a:r>
              <a:rPr lang="en-ZA" sz="1600" i="1" dirty="0" smtClean="0">
                <a:solidFill>
                  <a:srgbClr val="0000FF"/>
                </a:solidFill>
              </a:rPr>
              <a:t>Home!! Thanks everyone for a really great weekend. Special thanks to all the speakers for presentations that must have taken hours of preparation and to IJN for all the planning and hard work that was going on in the background</a:t>
            </a:r>
          </a:p>
          <a:p>
            <a:r>
              <a:rPr lang="en-ZA" sz="1600" dirty="0" smtClean="0"/>
              <a:t>From Jane Goble, KZN Panel</a:t>
            </a:r>
            <a:endParaRPr lang="en-US" sz="1600" dirty="0" smtClean="0"/>
          </a:p>
          <a:p>
            <a:pPr>
              <a:buNone/>
            </a:pPr>
            <a:endParaRPr lang="en-US" sz="1600" dirty="0"/>
          </a:p>
        </p:txBody>
      </p:sp>
      <p:sp>
        <p:nvSpPr>
          <p:cNvPr id="4" name="Content Placeholder 3"/>
          <p:cNvSpPr>
            <a:spLocks noGrp="1"/>
          </p:cNvSpPr>
          <p:nvPr>
            <p:ph sz="half" idx="2"/>
          </p:nvPr>
        </p:nvSpPr>
        <p:spPr/>
        <p:txBody>
          <a:bodyPr>
            <a:normAutofit lnSpcReduction="10000"/>
          </a:bodyPr>
          <a:lstStyle/>
          <a:p>
            <a:r>
              <a:rPr lang="en-US" sz="1600" i="1" dirty="0" smtClean="0">
                <a:solidFill>
                  <a:srgbClr val="0000FF"/>
                </a:solidFill>
              </a:rPr>
              <a:t>Thanks IJN for a fabulous seminar and also to everyone who did presentations. Really an enjoyable weekend.</a:t>
            </a:r>
          </a:p>
          <a:p>
            <a:r>
              <a:rPr lang="en-US" sz="1600" dirty="0" smtClean="0"/>
              <a:t>From Gail </a:t>
            </a:r>
            <a:r>
              <a:rPr lang="en-US" sz="1600" dirty="0" err="1" smtClean="0"/>
              <a:t>Nel</a:t>
            </a:r>
            <a:r>
              <a:rPr lang="en-US" sz="1600" dirty="0" smtClean="0"/>
              <a:t>, KZN Panel</a:t>
            </a:r>
          </a:p>
          <a:p>
            <a:endParaRPr lang="en-US" sz="1600" dirty="0"/>
          </a:p>
          <a:p>
            <a:r>
              <a:rPr lang="en-ZA" sz="1600" dirty="0" smtClean="0">
                <a:solidFill>
                  <a:srgbClr val="0000FF"/>
                </a:solidFill>
              </a:rPr>
              <a:t>Thanks a ton, IJN, for a wonderful weekend filled with information, great company and fabulous food and fun!</a:t>
            </a:r>
          </a:p>
          <a:p>
            <a:r>
              <a:rPr lang="en-ZA" sz="1600" dirty="0" smtClean="0"/>
              <a:t>From Karen </a:t>
            </a:r>
            <a:r>
              <a:rPr lang="en-ZA" sz="1600" dirty="0" err="1" smtClean="0"/>
              <a:t>Pepler</a:t>
            </a:r>
            <a:r>
              <a:rPr lang="en-ZA" sz="1600" dirty="0" smtClean="0"/>
              <a:t>, GPJ</a:t>
            </a:r>
          </a:p>
          <a:p>
            <a:endParaRPr lang="en-ZA" sz="1600" dirty="0"/>
          </a:p>
          <a:p>
            <a:r>
              <a:rPr lang="en-ZA" sz="1600" i="1" dirty="0" smtClean="0">
                <a:solidFill>
                  <a:srgbClr val="0000FF"/>
                </a:solidFill>
              </a:rPr>
              <a:t>Thank you IJN for a good meeting &amp; symposium, well done.</a:t>
            </a:r>
          </a:p>
          <a:p>
            <a:r>
              <a:rPr lang="en-ZA" sz="1600" dirty="0" smtClean="0"/>
              <a:t>Elizabeth van </a:t>
            </a:r>
            <a:r>
              <a:rPr lang="en-ZA" sz="1600" dirty="0" err="1" smtClean="0"/>
              <a:t>Renen</a:t>
            </a:r>
            <a:r>
              <a:rPr lang="en-ZA" sz="1600" dirty="0" smtClean="0"/>
              <a:t>, GPJ</a:t>
            </a:r>
          </a:p>
          <a:p>
            <a:endParaRPr lang="en-ZA" sz="1600" dirty="0"/>
          </a:p>
          <a:p>
            <a:r>
              <a:rPr lang="en-ZA" sz="1600" i="1" dirty="0" smtClean="0">
                <a:solidFill>
                  <a:srgbClr val="0000FF"/>
                </a:solidFill>
              </a:rPr>
              <a:t>Absolutely I agree! See you all on the show bench. </a:t>
            </a:r>
          </a:p>
          <a:p>
            <a:r>
              <a:rPr lang="en-ZA" sz="1600" dirty="0" smtClean="0"/>
              <a:t>Natasha Greaves, KZN Panel</a:t>
            </a:r>
            <a:endParaRPr lang="en-US" sz="1600" dirty="0" smtClean="0"/>
          </a:p>
          <a:p>
            <a:endParaRPr lang="en-US" sz="1600" dirty="0"/>
          </a:p>
          <a:p>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Judge’s feedback</a:t>
            </a:r>
            <a:endParaRPr lang="en-US" dirty="0"/>
          </a:p>
        </p:txBody>
      </p:sp>
      <p:sp>
        <p:nvSpPr>
          <p:cNvPr id="3" name="Content Placeholder 2"/>
          <p:cNvSpPr>
            <a:spLocks noGrp="1"/>
          </p:cNvSpPr>
          <p:nvPr>
            <p:ph sz="half" idx="1"/>
          </p:nvPr>
        </p:nvSpPr>
        <p:spPr/>
        <p:txBody>
          <a:bodyPr>
            <a:normAutofit fontScale="92500" lnSpcReduction="10000"/>
          </a:bodyPr>
          <a:lstStyle/>
          <a:p>
            <a:r>
              <a:rPr lang="en-ZA" sz="1700" i="1" dirty="0" smtClean="0">
                <a:solidFill>
                  <a:srgbClr val="0000FF"/>
                </a:solidFill>
              </a:rPr>
              <a:t>Thank you it was indeed a good weekend I am so proud to be part of a great team of judges who have incredible knowledge.    Thank you to all who made this weekend the success it was.    A great start to the show year</a:t>
            </a:r>
          </a:p>
          <a:p>
            <a:r>
              <a:rPr lang="en-ZA" sz="1700" dirty="0" smtClean="0"/>
              <a:t>Rita Wiseman, IJN</a:t>
            </a:r>
          </a:p>
          <a:p>
            <a:endParaRPr lang="en-ZA" sz="1700" dirty="0"/>
          </a:p>
          <a:p>
            <a:r>
              <a:rPr lang="en-ZA" sz="1700" i="1" dirty="0" smtClean="0">
                <a:solidFill>
                  <a:srgbClr val="0000FF"/>
                </a:solidFill>
              </a:rPr>
              <a:t>Share in the sentiments expressed... Definitely a great start to the show year... Now to apply the teachings</a:t>
            </a:r>
            <a:endParaRPr lang="en-US" sz="1700" i="1" dirty="0" smtClean="0">
              <a:solidFill>
                <a:srgbClr val="0000FF"/>
              </a:solidFill>
            </a:endParaRPr>
          </a:p>
          <a:p>
            <a:r>
              <a:rPr lang="en-US" sz="1700" dirty="0" err="1" smtClean="0"/>
              <a:t>Lashan</a:t>
            </a:r>
            <a:r>
              <a:rPr lang="en-US" sz="1700" dirty="0" smtClean="0"/>
              <a:t> </a:t>
            </a:r>
            <a:r>
              <a:rPr lang="en-US" sz="1700" dirty="0" err="1" smtClean="0"/>
              <a:t>Moodley</a:t>
            </a:r>
            <a:r>
              <a:rPr lang="en-US" sz="1700" dirty="0" smtClean="0"/>
              <a:t>, KZN Panel</a:t>
            </a:r>
          </a:p>
          <a:p>
            <a:endParaRPr lang="en-US" sz="1700" dirty="0"/>
          </a:p>
          <a:p>
            <a:endParaRPr lang="en-US" sz="1600" dirty="0" smtClean="0"/>
          </a:p>
          <a:p>
            <a:endParaRPr lang="en-US" sz="1600" dirty="0" smtClean="0"/>
          </a:p>
          <a:p>
            <a:endParaRPr lang="en-US" sz="1600" dirty="0"/>
          </a:p>
        </p:txBody>
      </p:sp>
      <p:sp>
        <p:nvSpPr>
          <p:cNvPr id="4" name="Content Placeholder 3"/>
          <p:cNvSpPr>
            <a:spLocks noGrp="1"/>
          </p:cNvSpPr>
          <p:nvPr>
            <p:ph sz="half" idx="2"/>
          </p:nvPr>
        </p:nvSpPr>
        <p:spPr/>
        <p:txBody>
          <a:bodyPr>
            <a:normAutofit fontScale="92500" lnSpcReduction="10000"/>
          </a:bodyPr>
          <a:lstStyle/>
          <a:p>
            <a:r>
              <a:rPr lang="en-ZA" sz="1700" i="1" dirty="0">
                <a:solidFill>
                  <a:srgbClr val="0000FF"/>
                </a:solidFill>
              </a:rPr>
              <a:t>Thank you so much to the fabulous team (IJN) who made this weekend such a great </a:t>
            </a:r>
            <a:r>
              <a:rPr lang="en-ZA" sz="1700" i="1" dirty="0" smtClean="0">
                <a:solidFill>
                  <a:srgbClr val="0000FF"/>
                </a:solidFill>
              </a:rPr>
              <a:t>success. Wonderful </a:t>
            </a:r>
            <a:r>
              <a:rPr lang="en-ZA" sz="1700" i="1" dirty="0">
                <a:solidFill>
                  <a:srgbClr val="0000FF"/>
                </a:solidFill>
              </a:rPr>
              <a:t>company, delicious food and lots of very useful information and sharing of ideas</a:t>
            </a:r>
            <a:endParaRPr lang="en-ZA" sz="1700" i="1" dirty="0" smtClean="0">
              <a:solidFill>
                <a:srgbClr val="0000FF"/>
              </a:solidFill>
            </a:endParaRPr>
          </a:p>
          <a:p>
            <a:r>
              <a:rPr lang="en-ZA" sz="1700" dirty="0" smtClean="0"/>
              <a:t>Ingrid van Eck Gain, CPJ</a:t>
            </a:r>
          </a:p>
          <a:p>
            <a:endParaRPr lang="en-ZA" sz="1700" dirty="0"/>
          </a:p>
          <a:p>
            <a:r>
              <a:rPr lang="en-ZA" sz="1700" i="1" dirty="0" smtClean="0">
                <a:solidFill>
                  <a:srgbClr val="0000FF"/>
                </a:solidFill>
              </a:rPr>
              <a:t>Thank you so much IJN. Proud to be part of the group and learnt a lot. Lovely venue and excellent hosts.</a:t>
            </a:r>
          </a:p>
          <a:p>
            <a:r>
              <a:rPr lang="en-ZA" sz="1700" dirty="0" err="1" smtClean="0"/>
              <a:t>Landie</a:t>
            </a:r>
            <a:r>
              <a:rPr lang="en-ZA" sz="1700" dirty="0" smtClean="0"/>
              <a:t> </a:t>
            </a:r>
            <a:r>
              <a:rPr lang="en-ZA" sz="1700" dirty="0" err="1" smtClean="0"/>
              <a:t>Copperthwaite</a:t>
            </a:r>
            <a:r>
              <a:rPr lang="en-ZA" sz="1700" dirty="0" smtClean="0"/>
              <a:t>, CJI</a:t>
            </a:r>
          </a:p>
          <a:p>
            <a:endParaRPr lang="en-ZA" sz="1700" dirty="0"/>
          </a:p>
          <a:p>
            <a:r>
              <a:rPr lang="en-ZA" sz="1700" i="1" dirty="0" smtClean="0">
                <a:solidFill>
                  <a:srgbClr val="0000FF"/>
                </a:solidFill>
              </a:rPr>
              <a:t>I would like to thank my panel for the well organized  and the</a:t>
            </a:r>
            <a:br>
              <a:rPr lang="en-ZA" sz="1700" i="1" dirty="0" smtClean="0">
                <a:solidFill>
                  <a:srgbClr val="0000FF"/>
                </a:solidFill>
              </a:rPr>
            </a:br>
            <a:r>
              <a:rPr lang="en-ZA" sz="1700" i="1" dirty="0" smtClean="0">
                <a:solidFill>
                  <a:srgbClr val="0000FF"/>
                </a:solidFill>
              </a:rPr>
              <a:t> outstanding people that attended the meet .food great presentation outstanding atmosphere  and all also for the fun</a:t>
            </a:r>
          </a:p>
          <a:p>
            <a:r>
              <a:rPr lang="en-ZA" sz="1700" dirty="0" smtClean="0"/>
              <a:t>Dina </a:t>
            </a:r>
            <a:r>
              <a:rPr lang="en-ZA" sz="1700" dirty="0" err="1" smtClean="0"/>
              <a:t>Freitas</a:t>
            </a:r>
            <a:r>
              <a:rPr lang="en-ZA" sz="1700" dirty="0" smtClean="0"/>
              <a:t>, IJN</a:t>
            </a:r>
            <a:endParaRPr lang="en-US" sz="1700" dirty="0" smtClean="0"/>
          </a:p>
          <a:p>
            <a:endParaRPr lang="en-US" sz="1600" dirty="0" smtClean="0"/>
          </a:p>
          <a:p>
            <a:endParaRPr lang="en-US"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559</Words>
  <Application>Microsoft Office PowerPoint</Application>
  <PresentationFormat>On-screen Show (4:3)</PresentationFormat>
  <Paragraphs>82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2020 JUDGES’ SYMPOSIUM &amp; WORKSHOP</vt:lpstr>
      <vt:lpstr>The Venue</vt:lpstr>
      <vt:lpstr>Venue at night</vt:lpstr>
      <vt:lpstr>The Team</vt:lpstr>
      <vt:lpstr>Presentations given by:</vt:lpstr>
      <vt:lpstr>Judges  &amp; students who attended the Symposium and Workshop</vt:lpstr>
      <vt:lpstr>Judge’s feedback </vt:lpstr>
      <vt:lpstr>More Judge’s feedback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JUDGES’ SYMPOSIUM &amp; WORKSHOP</dc:title>
  <dc:creator>Ngaio Crawley</dc:creator>
  <cp:lastModifiedBy>Ngaio Crawley</cp:lastModifiedBy>
  <cp:revision>21</cp:revision>
  <dcterms:created xsi:type="dcterms:W3CDTF">2020-02-17T06:35:09Z</dcterms:created>
  <dcterms:modified xsi:type="dcterms:W3CDTF">2020-02-21T08:05:28Z</dcterms:modified>
</cp:coreProperties>
</file>